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59" r:id="rId4"/>
    <p:sldId id="263" r:id="rId5"/>
    <p:sldId id="260" r:id="rId6"/>
    <p:sldId id="257"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06" autoAdjust="0"/>
  </p:normalViewPr>
  <p:slideViewPr>
    <p:cSldViewPr>
      <p:cViewPr varScale="1">
        <p:scale>
          <a:sx n="74" d="100"/>
          <a:sy n="74" d="100"/>
        </p:scale>
        <p:origin x="-1044" y="-90"/>
      </p:cViewPr>
      <p:guideLst>
        <p:guide orient="horz" pos="2160"/>
        <p:guide pos="2880"/>
      </p:guideLst>
    </p:cSldViewPr>
  </p:slideViewPr>
  <p:outlineViewPr>
    <p:cViewPr>
      <p:scale>
        <a:sx n="33" d="100"/>
        <a:sy n="33" d="100"/>
      </p:scale>
      <p:origin x="42" y="990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9FD2C-4DCC-4174-9C37-E8A08782FEA2}" type="datetimeFigureOut">
              <a:rPr lang="en-US" smtClean="0"/>
              <a:pPr/>
              <a:t>2/15/2009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13A200-5623-42BA-B8C9-4AE6F98D8FB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F16FC7-8A3B-423A-B80F-7AA79B2507A1}"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CF16FC7-8A3B-423A-B80F-7AA79B2507A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0BA9A84-3394-4240-A079-2DE4D9A0854D}" type="datetimeFigureOut">
              <a:rPr lang="en-US" smtClean="0"/>
              <a:pPr/>
              <a:t>2/15/2009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CF16FC7-8A3B-423A-B80F-7AA79B2507A1}"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0BA9A84-3394-4240-A079-2DE4D9A0854D}" type="datetimeFigureOut">
              <a:rPr lang="en-US" smtClean="0"/>
              <a:pPr/>
              <a:t>2/15/2009</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1CF16FC7-8A3B-423A-B80F-7AA79B2507A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0BA9A84-3394-4240-A079-2DE4D9A0854D}" type="datetimeFigureOut">
              <a:rPr lang="en-US" smtClean="0"/>
              <a:pPr/>
              <a:t>2/15/2009</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CF16FC7-8A3B-423A-B80F-7AA79B2507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rojectlinuscharlottenc.org/" TargetMode="External"/><Relationship Id="rId2" Type="http://schemas.openxmlformats.org/officeDocument/2006/relationships/hyperlink" Target="http://www.projectlinus.org/about.html" TargetMode="External"/><Relationship Id="rId1" Type="http://schemas.openxmlformats.org/officeDocument/2006/relationships/slideLayout" Target="../slideLayouts/slideLayout2.xml"/><Relationship Id="rId6" Type="http://schemas.openxmlformats.org/officeDocument/2006/relationships/hyperlink" Target="http://www.orgsites.com/nc/rockcolinus/" TargetMode="External"/><Relationship Id="rId5" Type="http://schemas.openxmlformats.org/officeDocument/2006/relationships/hyperlink" Target="http://ww.bookrags.com/biography/lawrence-kohlberg-soc/" TargetMode="External"/><Relationship Id="rId4" Type="http://schemas.openxmlformats.org/officeDocument/2006/relationships/hyperlink" Target="http://www.wisegeek.com/who-is-lawrence-kohlberg.ht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Linus Project Scrapbook</a:t>
            </a:r>
            <a:endParaRPr lang="en-US" dirty="0"/>
          </a:p>
        </p:txBody>
      </p:sp>
      <p:sp>
        <p:nvSpPr>
          <p:cNvPr id="3" name="Subtitle 2"/>
          <p:cNvSpPr>
            <a:spLocks noGrp="1"/>
          </p:cNvSpPr>
          <p:nvPr>
            <p:ph type="subTitle" idx="1"/>
          </p:nvPr>
        </p:nvSpPr>
        <p:spPr/>
        <p:txBody>
          <a:bodyPr/>
          <a:lstStyle/>
          <a:p>
            <a:r>
              <a:rPr lang="en-US" dirty="0" smtClean="0"/>
              <a:t>By: Evans</a:t>
            </a:r>
          </a:p>
          <a:p>
            <a:r>
              <a:rPr lang="en-US" dirty="0" smtClean="0"/>
              <a:t>For: Ms.McFadden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a:t>
            </a:r>
            <a:endParaRPr lang="en-US" dirty="0"/>
          </a:p>
        </p:txBody>
      </p:sp>
      <p:sp>
        <p:nvSpPr>
          <p:cNvPr id="3" name="Content Placeholder 2"/>
          <p:cNvSpPr>
            <a:spLocks noGrp="1"/>
          </p:cNvSpPr>
          <p:nvPr>
            <p:ph idx="1"/>
          </p:nvPr>
        </p:nvSpPr>
        <p:spPr/>
        <p:txBody>
          <a:bodyPr>
            <a:normAutofit fontScale="47500" lnSpcReduction="20000"/>
          </a:bodyPr>
          <a:lstStyle/>
          <a:p>
            <a:pPr algn="r">
              <a:buNone/>
            </a:pPr>
            <a:r>
              <a:rPr lang="en-US" dirty="0" smtClean="0"/>
              <a:t> S., Evans</a:t>
            </a:r>
          </a:p>
          <a:p>
            <a:pPr algn="r">
              <a:buNone/>
            </a:pPr>
            <a:r>
              <a:rPr lang="en-US" dirty="0" smtClean="0"/>
              <a:t>  Report</a:t>
            </a:r>
          </a:p>
          <a:p>
            <a:pPr algn="r">
              <a:buNone/>
            </a:pPr>
            <a:r>
              <a:rPr lang="en-US" dirty="0" smtClean="0"/>
              <a:t>Linus Project</a:t>
            </a:r>
          </a:p>
          <a:p>
            <a:pPr>
              <a:buNone/>
            </a:pPr>
            <a:r>
              <a:rPr lang="en-US" dirty="0" smtClean="0"/>
              <a:t> </a:t>
            </a:r>
          </a:p>
          <a:p>
            <a:pPr>
              <a:buNone/>
            </a:pPr>
            <a:r>
              <a:rPr lang="en-US" dirty="0" smtClean="0"/>
              <a:t>              In 1995 Karen Loucks read a magazine article about a little girl who said that her security blanket had helped her get through intensive chemotherapy treatments.  After reading the article, Karen Loucks decided to provide homemade security blankets to Denver’s Rocky Mountain Children’s Cancer Center.(www.projectlinus.org/about.html)</a:t>
            </a:r>
          </a:p>
          <a:p>
            <a:pPr>
              <a:buNone/>
            </a:pPr>
            <a:r>
              <a:rPr lang="en-US" dirty="0" smtClean="0"/>
              <a:t>             Project Linus is made up of hundreds of chapters and thousands of volunteers.  The project’s mission statement is:</a:t>
            </a:r>
          </a:p>
          <a:p>
            <a:pPr>
              <a:buNone/>
            </a:pPr>
            <a:r>
              <a:rPr lang="en-US" dirty="0" smtClean="0"/>
              <a:t>     “First, to provide love, a sense of security, warmth and comfort to children who are seriously ill, tramatized, or otherwise in need through the gifts of new, handmade blankets and afghans, lovingly created by volunteers “blanketeers”., it           Second, it is our mission to provide a rewarding and fun service opportunity for interested individuals and groups in local communities for the benefit of children”.(http://www.projectlinus.org/)</a:t>
            </a:r>
          </a:p>
          <a:p>
            <a:pPr>
              <a:buNone/>
            </a:pPr>
            <a:r>
              <a:rPr lang="en-US" dirty="0" smtClean="0"/>
              <a:t>              Today there are over 350 chapters of Project Linus across the country and more than 2,000,000 blankets have been donated to children.(Http://www.orgsites.com/nc/rockcolinus/)</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Lawrence Kolhberg</a:t>
            </a:r>
            <a:endParaRPr lang="en-US" dirty="0"/>
          </a:p>
        </p:txBody>
      </p:sp>
      <p:sp>
        <p:nvSpPr>
          <p:cNvPr id="3" name="Content Placeholder 2"/>
          <p:cNvSpPr>
            <a:spLocks noGrp="1"/>
          </p:cNvSpPr>
          <p:nvPr>
            <p:ph idx="1"/>
          </p:nvPr>
        </p:nvSpPr>
        <p:spPr/>
        <p:txBody>
          <a:bodyPr>
            <a:normAutofit fontScale="40000" lnSpcReduction="20000"/>
          </a:bodyPr>
          <a:lstStyle/>
          <a:p>
            <a:pPr algn="r">
              <a:buNone/>
            </a:pPr>
            <a:r>
              <a:rPr lang="en-US" sz="3400" dirty="0" smtClean="0"/>
              <a:t>S., Evans</a:t>
            </a:r>
          </a:p>
          <a:p>
            <a:pPr algn="r">
              <a:buNone/>
            </a:pPr>
            <a:r>
              <a:rPr lang="en-US" sz="3400" dirty="0" smtClean="0"/>
              <a:t>Lawrence Kohlberg</a:t>
            </a:r>
          </a:p>
          <a:p>
            <a:pPr algn="r">
              <a:buNone/>
            </a:pPr>
            <a:r>
              <a:rPr lang="en-US" sz="3400" dirty="0" smtClean="0"/>
              <a:t>Linus Project</a:t>
            </a:r>
          </a:p>
          <a:p>
            <a:pPr>
              <a:buNone/>
            </a:pPr>
            <a:r>
              <a:rPr lang="en-US" sz="3400" dirty="0" smtClean="0"/>
              <a:t> </a:t>
            </a:r>
          </a:p>
          <a:p>
            <a:pPr>
              <a:buNone/>
            </a:pPr>
            <a:r>
              <a:rPr lang="en-US" sz="3400" dirty="0" smtClean="0"/>
              <a:t>              Lawrence Kohlberg was an American psychologist who studied moral development in the 1950s. He believed that moral reasoning involved six stages through which each person passes in order, without skipping a stage or reversing their order.(http://findarticles.com/p/articles/mi_g26 02/is_0003/ai_2602000337)The first two stages are all about oneself, meaning a person makes choices based on the fear of punishment and the desire for rewards.(http:/www.wisegeek.com/who-is-lawrence-kohlberg.htm)</a:t>
            </a:r>
          </a:p>
          <a:p>
            <a:pPr>
              <a:buNone/>
            </a:pPr>
            <a:r>
              <a:rPr lang="en-US" sz="3400" dirty="0" smtClean="0"/>
              <a:t>              In stages three and four, persons make choices from a “member of society” viewpoint, making decisions based on the good of others, maintaining positive relations and the rules of society.</a:t>
            </a:r>
          </a:p>
          <a:p>
            <a:pPr>
              <a:buNone/>
            </a:pPr>
            <a:r>
              <a:rPr lang="en-US" sz="3400" dirty="0" smtClean="0"/>
              <a:t>             Unlike stages one and two in which right and wrong are determined by self-interest, or in stages 3 and 4 where decisions are made in relations to others, stages 5 and 6 are governed by abstract ideals of right and wrong.(http://www.bookrags.com/biography/lawrence-kohlberg-soc/)</a:t>
            </a:r>
          </a:p>
          <a:p>
            <a:pPr>
              <a:buNone/>
            </a:pPr>
            <a:r>
              <a:rPr lang="en-US" sz="3400" dirty="0" smtClean="0"/>
              <a:t>              I believe the Linus Project falls into stages 3 and 4 of Kohlberg’s  theory of moral development.  It is in these stages that Kohlberg believed the individual’s focus is no longer trained solely on oneself, but on oneself as a part of society.  The Linus Project’s mission is to provide love, warmth and a sense of security to children who are seriously ill or traumatized.  Making a blanket and giving it to an ill child are not actions motivated by fear of punishment or the desire for a tangible reward, which are the tests for stages 1 and 2.    And the making of a blanket and giving it away are not acts to satisfy one’s conscience, which is the test for stage 6.  Kohlberg believed that very few adults reached stage 6, in fact, his research provided so few people at stage 6 that he was unable to fully describe stage 6 in his theories.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Screenplay</a:t>
            </a:r>
            <a:endParaRPr lang="en-US" dirty="0"/>
          </a:p>
        </p:txBody>
      </p:sp>
      <p:sp>
        <p:nvSpPr>
          <p:cNvPr id="3" name="Content Placeholder 2"/>
          <p:cNvSpPr>
            <a:spLocks noGrp="1"/>
          </p:cNvSpPr>
          <p:nvPr>
            <p:ph idx="1"/>
          </p:nvPr>
        </p:nvSpPr>
        <p:spPr>
          <a:xfrm>
            <a:off x="0" y="1447799"/>
            <a:ext cx="9144000" cy="5410201"/>
          </a:xfrm>
        </p:spPr>
        <p:txBody>
          <a:bodyPr>
            <a:normAutofit fontScale="32500" lnSpcReduction="20000"/>
          </a:bodyPr>
          <a:lstStyle/>
          <a:p>
            <a:pPr algn="r">
              <a:buNone/>
            </a:pPr>
            <a:r>
              <a:rPr lang="en-US" sz="3400" dirty="0" smtClean="0"/>
              <a:t>S., Evans</a:t>
            </a:r>
          </a:p>
          <a:p>
            <a:pPr algn="r">
              <a:buNone/>
            </a:pPr>
            <a:r>
              <a:rPr lang="en-US" sz="3400" dirty="0" smtClean="0"/>
              <a:t>Linus Project Task</a:t>
            </a:r>
          </a:p>
          <a:p>
            <a:pPr algn="r">
              <a:buNone/>
            </a:pPr>
            <a:r>
              <a:rPr lang="en-US" sz="3400" dirty="0" smtClean="0"/>
              <a:t>Screenplay</a:t>
            </a:r>
          </a:p>
          <a:p>
            <a:pPr algn="ctr">
              <a:buNone/>
            </a:pPr>
            <a:r>
              <a:rPr lang="en-US" sz="3400" dirty="0" smtClean="0"/>
              <a:t>“The Blankets”</a:t>
            </a:r>
          </a:p>
          <a:p>
            <a:pPr>
              <a:buNone/>
            </a:pPr>
            <a:r>
              <a:rPr lang="en-US" sz="3400" dirty="0" smtClean="0"/>
              <a:t> </a:t>
            </a:r>
          </a:p>
          <a:p>
            <a:pPr lvl="1">
              <a:buNone/>
            </a:pPr>
            <a:r>
              <a:rPr lang="en-US" sz="3400" dirty="0" smtClean="0"/>
              <a:t>The curtain opens on stage.</a:t>
            </a:r>
          </a:p>
          <a:p>
            <a:pPr lvl="1">
              <a:buNone/>
            </a:pPr>
            <a:r>
              <a:rPr lang="en-US" sz="3400" dirty="0" smtClean="0"/>
              <a:t>Light hits woman sitting in rocking chair, checking papers.</a:t>
            </a:r>
          </a:p>
          <a:p>
            <a:pPr lvl="1">
              <a:buNone/>
            </a:pPr>
            <a:r>
              <a:rPr lang="en-US" sz="3400" dirty="0" smtClean="0"/>
              <a:t>Student walks in with blanket over shoulder, appears slumped over.</a:t>
            </a:r>
          </a:p>
          <a:p>
            <a:pPr lvl="1">
              <a:buNone/>
            </a:pPr>
            <a:r>
              <a:rPr lang="en-US" sz="3400" dirty="0" smtClean="0"/>
              <a:t>Student 1:  “Misses how are we supposed to do this?”</a:t>
            </a:r>
            <a:r>
              <a:rPr lang="en-US" sz="3400" baseline="30000" dirty="0" smtClean="0"/>
              <a:t>1</a:t>
            </a:r>
            <a:endParaRPr lang="en-US" sz="3400" dirty="0" smtClean="0"/>
          </a:p>
          <a:p>
            <a:pPr lvl="1">
              <a:buNone/>
            </a:pPr>
            <a:r>
              <a:rPr lang="en-US" sz="3400" dirty="0" smtClean="0"/>
              <a:t>Teacher:”Sit down behind me and watch, I’ll show you.”</a:t>
            </a:r>
            <a:r>
              <a:rPr lang="en-US" sz="3400" baseline="30000" dirty="0" smtClean="0"/>
              <a:t>2</a:t>
            </a:r>
            <a:endParaRPr lang="en-US" sz="3400" dirty="0" smtClean="0"/>
          </a:p>
          <a:p>
            <a:pPr lvl="1">
              <a:buNone/>
            </a:pPr>
            <a:r>
              <a:rPr lang="en-US" sz="3400" dirty="0" smtClean="0"/>
              <a:t>Student moves stage right to a empty seat behind the teacher.</a:t>
            </a:r>
          </a:p>
          <a:p>
            <a:pPr lvl="1">
              <a:buNone/>
            </a:pPr>
            <a:r>
              <a:rPr lang="en-US" sz="3400" dirty="0" smtClean="0"/>
              <a:t>Lights fade, Teacher and student stay.</a:t>
            </a:r>
          </a:p>
          <a:p>
            <a:pPr lvl="1">
              <a:buNone/>
            </a:pPr>
            <a:r>
              <a:rPr lang="en-US" sz="3400" dirty="0" smtClean="0"/>
              <a:t>Desk appear with a full class set.</a:t>
            </a:r>
          </a:p>
          <a:p>
            <a:pPr lvl="1">
              <a:buNone/>
            </a:pPr>
            <a:r>
              <a:rPr lang="en-US" sz="3400" dirty="0" smtClean="0"/>
              <a:t>Student 2:”How many must we go around?”</a:t>
            </a:r>
          </a:p>
          <a:p>
            <a:pPr lvl="1">
              <a:buNone/>
            </a:pPr>
            <a:r>
              <a:rPr lang="en-US" sz="3400" dirty="0" smtClean="0"/>
              <a:t>Teacher:”At least twice, five at the most.”</a:t>
            </a:r>
            <a:r>
              <a:rPr lang="en-US" sz="3400" baseline="30000" dirty="0" smtClean="0"/>
              <a:t>3</a:t>
            </a:r>
            <a:endParaRPr lang="en-US" sz="3400" dirty="0" smtClean="0"/>
          </a:p>
          <a:p>
            <a:pPr lvl="1">
              <a:buNone/>
            </a:pPr>
            <a:r>
              <a:rPr lang="en-US" sz="3400" dirty="0" smtClean="0"/>
              <a:t>Student 3: “ So there is seven in all?”</a:t>
            </a:r>
          </a:p>
          <a:p>
            <a:pPr lvl="1">
              <a:buNone/>
            </a:pPr>
            <a:r>
              <a:rPr lang="en-US" sz="3400" dirty="0" smtClean="0"/>
              <a:t>Teacher:”Umm? No you must do two then you can do three more times around to make five in all!”</a:t>
            </a:r>
          </a:p>
          <a:p>
            <a:pPr lvl="1">
              <a:buNone/>
            </a:pPr>
            <a:r>
              <a:rPr lang="en-US" sz="3400" dirty="0" smtClean="0"/>
              <a:t>All students begin to mumble in confusion.</a:t>
            </a:r>
          </a:p>
          <a:p>
            <a:pPr lvl="1">
              <a:buNone/>
            </a:pPr>
            <a:r>
              <a:rPr lang="en-US" sz="3400" dirty="0" smtClean="0"/>
              <a:t>Fades to black.</a:t>
            </a:r>
          </a:p>
          <a:p>
            <a:pPr lvl="1">
              <a:buNone/>
            </a:pPr>
            <a:r>
              <a:rPr lang="en-US" sz="3400" dirty="0" smtClean="0"/>
              <a:t>Teacher sitting down in chair as students walk into the room.</a:t>
            </a:r>
          </a:p>
          <a:p>
            <a:pPr lvl="1">
              <a:buNone/>
            </a:pPr>
            <a:r>
              <a:rPr lang="en-US" sz="3400" dirty="0" smtClean="0"/>
              <a:t>Teacher rises from the chair and addresses the class.</a:t>
            </a:r>
          </a:p>
          <a:p>
            <a:pPr lvl="1">
              <a:buNone/>
            </a:pPr>
            <a:r>
              <a:rPr lang="en-US" sz="3400" dirty="0" smtClean="0"/>
              <a:t>Teacher:”Today students we will watch a video so you may all get out your blankets and crochet.”</a:t>
            </a:r>
          </a:p>
          <a:p>
            <a:pPr lvl="1">
              <a:buNone/>
            </a:pPr>
            <a:r>
              <a:rPr lang="en-US" sz="3400" dirty="0" smtClean="0"/>
              <a:t>All the students begin to cheer and talk amongst each other.</a:t>
            </a:r>
          </a:p>
          <a:p>
            <a:pPr lvl="1">
              <a:buNone/>
            </a:pPr>
            <a:r>
              <a:rPr lang="en-US" sz="3400" dirty="0" smtClean="0"/>
              <a:t>Teacher:” Get out c-notes children!”</a:t>
            </a:r>
          </a:p>
          <a:p>
            <a:pPr lvl="1">
              <a:buNone/>
            </a:pPr>
            <a:r>
              <a:rPr lang="en-US" sz="3400" dirty="0" smtClean="0"/>
              <a:t>All students go down and find paper then begin to crochet.</a:t>
            </a:r>
          </a:p>
          <a:p>
            <a:pPr lvl="1">
              <a:buNone/>
            </a:pPr>
            <a:r>
              <a:rPr lang="en-US" sz="3400" dirty="0" smtClean="0"/>
              <a:t>The lights slowly fade.</a:t>
            </a:r>
          </a:p>
          <a:p>
            <a:pPr lvl="1">
              <a:buNone/>
            </a:pPr>
            <a:endParaRPr lang="en-US" sz="3400" dirty="0" smtClean="0"/>
          </a:p>
          <a:p>
            <a:pPr lvl="1">
              <a:buNone/>
            </a:pPr>
            <a:r>
              <a:rPr lang="en-US" sz="3400" dirty="0" smtClean="0"/>
              <a:t>Citations:</a:t>
            </a:r>
          </a:p>
          <a:p>
            <a:pPr lvl="1">
              <a:buNone/>
            </a:pPr>
            <a:r>
              <a:rPr lang="en-US" sz="3400" baseline="30000" dirty="0" smtClean="0"/>
              <a:t>1</a:t>
            </a:r>
            <a:r>
              <a:rPr lang="en-US" sz="3400" dirty="0" smtClean="0"/>
              <a:t>Evans S. 4</a:t>
            </a:r>
            <a:r>
              <a:rPr lang="en-US" sz="3400" baseline="30000" dirty="0" smtClean="0"/>
              <a:t>th</a:t>
            </a:r>
            <a:r>
              <a:rPr lang="en-US" sz="3400" dirty="0" smtClean="0"/>
              <a:t> block on 2/3/09</a:t>
            </a:r>
          </a:p>
          <a:p>
            <a:pPr lvl="1">
              <a:buNone/>
            </a:pPr>
            <a:r>
              <a:rPr lang="en-US" sz="3400" baseline="30000" dirty="0" smtClean="0"/>
              <a:t>2</a:t>
            </a:r>
            <a:r>
              <a:rPr lang="en-US" sz="3400" dirty="0" smtClean="0"/>
              <a:t>Ms. McFadden 4</a:t>
            </a:r>
            <a:r>
              <a:rPr lang="en-US" sz="3400" baseline="30000" dirty="0" smtClean="0"/>
              <a:t>th</a:t>
            </a:r>
            <a:r>
              <a:rPr lang="en-US" sz="3400" dirty="0" smtClean="0"/>
              <a:t> block on 2/3/09</a:t>
            </a:r>
          </a:p>
          <a:p>
            <a:pPr lvl="1">
              <a:buNone/>
            </a:pPr>
            <a:r>
              <a:rPr lang="en-US" sz="3400" baseline="30000" dirty="0" smtClean="0"/>
              <a:t>3</a:t>
            </a:r>
            <a:r>
              <a:rPr lang="en-US" sz="3400" dirty="0" smtClean="0"/>
              <a:t>Ms. McFadden 4</a:t>
            </a:r>
            <a:r>
              <a:rPr lang="en-US" sz="3400" baseline="30000" dirty="0" smtClean="0"/>
              <a:t>th</a:t>
            </a:r>
            <a:r>
              <a:rPr lang="en-US" sz="3400" dirty="0" smtClean="0"/>
              <a:t> block on 2/4/09</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 Release</a:t>
            </a:r>
            <a:endParaRPr lang="en-US" dirty="0"/>
          </a:p>
        </p:txBody>
      </p:sp>
      <p:sp>
        <p:nvSpPr>
          <p:cNvPr id="3" name="Content Placeholder 2"/>
          <p:cNvSpPr>
            <a:spLocks noGrp="1"/>
          </p:cNvSpPr>
          <p:nvPr>
            <p:ph idx="1"/>
          </p:nvPr>
        </p:nvSpPr>
        <p:spPr>
          <a:xfrm>
            <a:off x="0" y="1371601"/>
            <a:ext cx="9144000" cy="5486400"/>
          </a:xfrm>
        </p:spPr>
        <p:txBody>
          <a:bodyPr>
            <a:normAutofit fontScale="25000" lnSpcReduction="20000"/>
          </a:bodyPr>
          <a:lstStyle/>
          <a:p>
            <a:pPr algn="r">
              <a:buNone/>
            </a:pPr>
            <a:r>
              <a:rPr lang="en-US" sz="6400" dirty="0" smtClean="0"/>
              <a:t>S., Evans</a:t>
            </a:r>
          </a:p>
          <a:p>
            <a:pPr algn="r">
              <a:buNone/>
            </a:pPr>
            <a:r>
              <a:rPr lang="en-US" sz="6400" dirty="0" smtClean="0"/>
              <a:t>Press Release</a:t>
            </a:r>
          </a:p>
          <a:p>
            <a:pPr algn="r">
              <a:buNone/>
            </a:pPr>
            <a:r>
              <a:rPr lang="en-US" sz="6400" dirty="0" smtClean="0"/>
              <a:t>Linus Project</a:t>
            </a:r>
          </a:p>
          <a:p>
            <a:pPr>
              <a:buNone/>
            </a:pPr>
            <a:endParaRPr lang="en-US" sz="6400" dirty="0" smtClean="0"/>
          </a:p>
          <a:p>
            <a:pPr>
              <a:buNone/>
            </a:pPr>
            <a:r>
              <a:rPr lang="en-US" sz="6400" dirty="0" smtClean="0"/>
              <a:t>         Blankets Brighten Children’s Lives</a:t>
            </a:r>
          </a:p>
          <a:p>
            <a:pPr>
              <a:buNone/>
            </a:pPr>
            <a:r>
              <a:rPr lang="en-US" sz="6400" dirty="0" smtClean="0"/>
              <a:t>                    By Evans S.</a:t>
            </a:r>
          </a:p>
          <a:p>
            <a:pPr>
              <a:buNone/>
            </a:pPr>
            <a:r>
              <a:rPr lang="en-US" sz="6400" dirty="0" smtClean="0"/>
              <a:t>                   Staff Writer</a:t>
            </a:r>
          </a:p>
          <a:p>
            <a:pPr>
              <a:buNone/>
            </a:pPr>
            <a:r>
              <a:rPr lang="en-US" sz="6400" dirty="0" smtClean="0"/>
              <a:t> </a:t>
            </a:r>
          </a:p>
          <a:p>
            <a:pPr>
              <a:buNone/>
            </a:pPr>
            <a:r>
              <a:rPr lang="en-US" sz="6400" dirty="0" smtClean="0"/>
              <a:t>             Project Linus provides a sense of security, warmth and comfort to children who are seriously ill, traumatized, or otherwise in need.  We do this through the gift of new, handmade blankets created by our volunteer “blanketeers”.(http://www.projectlinuscharlottenc.org/)</a:t>
            </a:r>
          </a:p>
          <a:p>
            <a:pPr>
              <a:buNone/>
            </a:pPr>
            <a:r>
              <a:rPr lang="en-US" sz="6400" dirty="0" smtClean="0"/>
              <a:t>             Project Linus began in December 1995 after Karen Loucks was inspired to make blankets for her local children’s cancer center.</a:t>
            </a:r>
          </a:p>
          <a:p>
            <a:pPr>
              <a:buNone/>
            </a:pPr>
            <a:r>
              <a:rPr lang="en-US" sz="6400" dirty="0" smtClean="0"/>
              <a:t>            As of September 30, 2008,  two million six hundred two thousand one hundred seventy –four (2,602,174) blankets have been delivered by 384 local chapters of Project Linus.(Http:/www.projectlinus.org/)</a:t>
            </a:r>
          </a:p>
          <a:p>
            <a:pPr>
              <a:buNone/>
            </a:pPr>
            <a:r>
              <a:rPr lang="en-US" sz="6400" dirty="0" smtClean="0"/>
              <a:t>            National Project Linus President Carol Babbitt said “I am extremely pleased by the outpouring of support that Project Linus has enjoyed.  The comfort brought to a child by a Project Linus security blanket should not be underestimated.  Thanks to our many blanketeers and our chapter coordinators, millions of children and their families have been given comfort and security at a time when they need it most.  In addition, blanketeers are given an opportunity to use their talents and abilities in a most rewarding way.”(http:/orgsites.com/</a:t>
            </a:r>
            <a:r>
              <a:rPr lang="en-US" sz="6400" dirty="0" err="1" smtClean="0"/>
              <a:t>nc</a:t>
            </a:r>
            <a:r>
              <a:rPr lang="en-US" sz="6400" dirty="0" smtClean="0"/>
              <a:t>/</a:t>
            </a:r>
            <a:r>
              <a:rPr lang="en-US" sz="6400" dirty="0" err="1" smtClean="0"/>
              <a:t>rockcolinus</a:t>
            </a:r>
            <a:r>
              <a:rPr lang="en-US" sz="6400" dirty="0" smtClean="0"/>
              <a:t>/)</a:t>
            </a:r>
          </a:p>
          <a:p>
            <a:pPr>
              <a:buNone/>
            </a:pPr>
            <a:r>
              <a:rPr lang="en-US" sz="6400" dirty="0" smtClean="0"/>
              <a:t>             Anyone, any age, can help these children!</a:t>
            </a:r>
          </a:p>
          <a:p>
            <a:pPr>
              <a:buNone/>
            </a:pPr>
            <a:endParaRPr lang="en-US" dirty="0" smtClean="0"/>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Mini-Biography</a:t>
            </a:r>
            <a:endParaRPr lang="en-US" dirty="0"/>
          </a:p>
        </p:txBody>
      </p:sp>
      <p:sp>
        <p:nvSpPr>
          <p:cNvPr id="3" name="Content Placeholder 2"/>
          <p:cNvSpPr>
            <a:spLocks noGrp="1"/>
          </p:cNvSpPr>
          <p:nvPr>
            <p:ph idx="1"/>
          </p:nvPr>
        </p:nvSpPr>
        <p:spPr/>
        <p:txBody>
          <a:bodyPr>
            <a:normAutofit fontScale="62500" lnSpcReduction="20000"/>
          </a:bodyPr>
          <a:lstStyle/>
          <a:p>
            <a:pPr algn="r">
              <a:buNone/>
            </a:pPr>
            <a:r>
              <a:rPr lang="en-US" dirty="0" smtClean="0"/>
              <a:t>S., Evans</a:t>
            </a:r>
          </a:p>
          <a:p>
            <a:pPr algn="r">
              <a:buNone/>
            </a:pPr>
            <a:r>
              <a:rPr lang="en-US" dirty="0" smtClean="0"/>
              <a:t>Mini Biography of Linus</a:t>
            </a:r>
          </a:p>
          <a:p>
            <a:pPr algn="r">
              <a:buNone/>
            </a:pPr>
            <a:r>
              <a:rPr lang="en-US" dirty="0" smtClean="0"/>
              <a:t>Linus Project</a:t>
            </a:r>
          </a:p>
          <a:p>
            <a:pPr>
              <a:buNone/>
            </a:pPr>
            <a:r>
              <a:rPr lang="en-US" dirty="0" smtClean="0"/>
              <a:t>     </a:t>
            </a:r>
            <a:endParaRPr lang="en-US" dirty="0" smtClean="0"/>
          </a:p>
          <a:p>
            <a:pPr>
              <a:buNone/>
            </a:pPr>
            <a:r>
              <a:rPr lang="en-US" dirty="0" smtClean="0"/>
              <a:t> </a:t>
            </a:r>
            <a:r>
              <a:rPr lang="en-US" dirty="0" smtClean="0"/>
              <a:t>    </a:t>
            </a:r>
            <a:r>
              <a:rPr lang="en-US" dirty="0" smtClean="0"/>
              <a:t>Linus </a:t>
            </a:r>
            <a:r>
              <a:rPr lang="en-US" dirty="0" smtClean="0"/>
              <a:t>van Pelt first appeared in the comic strip “Peanuts” on September 19, 1952.  He is Charlie Brown’s best friend and Lucy and Rerun van Pelt’s brother.  Linus is seven years old, but acts much older and is often is comic strip’s “philosopher”.</a:t>
            </a:r>
          </a:p>
          <a:p>
            <a:pPr>
              <a:buNone/>
            </a:pPr>
            <a:r>
              <a:rPr lang="en-US" dirty="0" smtClean="0"/>
              <a:t>     Linus is very smart, but, on the other hand, he is almost never seen without his blue blanket.  He is the one who coined the term “security blanket”.</a:t>
            </a:r>
          </a:p>
          <a:p>
            <a:pPr>
              <a:buNone/>
            </a:pPr>
            <a:r>
              <a:rPr lang="en-US" dirty="0" smtClean="0"/>
              <a:t>     Linus is not bothered by the teasing he gets because of his security blanket or because he sucks his thumb.  His blanket gives him strength.  Despite years of pressure from Lucy, Snoopy and his grandmother, Linus does not cave into the pressure to give up his blanket.</a:t>
            </a:r>
          </a:p>
          <a:p>
            <a:pPr>
              <a:buNone/>
            </a:pPr>
            <a:r>
              <a:rPr lang="en-US" dirty="0" smtClean="0"/>
              <a:t>    Linus uses his blanket to make himself feel secure and when he was ready, he gave up the habit on his own in 1989.</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p:txBody>
          <a:bodyPr>
            <a:normAutofit fontScale="25000" lnSpcReduction="20000"/>
          </a:bodyPr>
          <a:lstStyle/>
          <a:p>
            <a:r>
              <a:rPr lang="en-US" sz="3400" dirty="0" smtClean="0">
                <a:latin typeface="Arial Black" pitchFamily="34" charset="0"/>
              </a:rPr>
              <a:t>Report</a:t>
            </a:r>
          </a:p>
          <a:p>
            <a:pPr>
              <a:buNone/>
            </a:pPr>
            <a:r>
              <a:rPr lang="en-US" sz="3400" dirty="0" smtClean="0">
                <a:latin typeface="Arial Black" pitchFamily="34" charset="0"/>
              </a:rPr>
              <a:t>  Project Linus National Headquarters</a:t>
            </a:r>
          </a:p>
          <a:p>
            <a:pPr>
              <a:buNone/>
            </a:pPr>
            <a:r>
              <a:rPr lang="en-US" sz="3400" dirty="0" smtClean="0">
                <a:latin typeface="Arial Black" pitchFamily="34" charset="0"/>
              </a:rPr>
              <a:t>      (</a:t>
            </a:r>
            <a:r>
              <a:rPr lang="en-US" sz="3400" dirty="0" smtClean="0">
                <a:latin typeface="Arial Black" pitchFamily="34" charset="0"/>
                <a:hlinkClick r:id="rId2"/>
              </a:rPr>
              <a:t>www.projectlinus.org/about.html</a:t>
            </a:r>
            <a:r>
              <a:rPr lang="en-US" sz="3400" dirty="0" smtClean="0">
                <a:latin typeface="Arial Black" pitchFamily="34" charset="0"/>
              </a:rPr>
              <a:t>)</a:t>
            </a:r>
          </a:p>
          <a:p>
            <a:pPr>
              <a:buNone/>
            </a:pPr>
            <a:r>
              <a:rPr lang="en-US" sz="3400" dirty="0" smtClean="0">
                <a:latin typeface="Arial Black" pitchFamily="34" charset="0"/>
              </a:rPr>
              <a:t>      </a:t>
            </a:r>
          </a:p>
          <a:p>
            <a:pPr>
              <a:buNone/>
            </a:pPr>
            <a:r>
              <a:rPr lang="en-US" sz="3400" dirty="0" smtClean="0">
                <a:latin typeface="Arial Black" pitchFamily="34" charset="0"/>
              </a:rPr>
              <a:t>    Project Linus, Charlotte, NC</a:t>
            </a:r>
          </a:p>
          <a:p>
            <a:pPr>
              <a:buNone/>
            </a:pPr>
            <a:r>
              <a:rPr lang="en-US" sz="3400" dirty="0" smtClean="0">
                <a:latin typeface="Arial Black" pitchFamily="34" charset="0"/>
              </a:rPr>
              <a:t>    (</a:t>
            </a:r>
            <a:r>
              <a:rPr lang="en-US" sz="3400" dirty="0" smtClean="0">
                <a:latin typeface="Arial Black" pitchFamily="34" charset="0"/>
                <a:hlinkClick r:id="rId3"/>
              </a:rPr>
              <a:t>www.projectlinuscharlottenc.org/</a:t>
            </a:r>
            <a:r>
              <a:rPr lang="en-US" sz="3400" dirty="0" smtClean="0">
                <a:latin typeface="Arial Black" pitchFamily="34" charset="0"/>
              </a:rPr>
              <a:t>)</a:t>
            </a:r>
          </a:p>
          <a:p>
            <a:pPr>
              <a:buNone/>
            </a:pPr>
            <a:endParaRPr lang="en-US" sz="3400" dirty="0" smtClean="0">
              <a:latin typeface="Arial Black" pitchFamily="34" charset="0"/>
            </a:endParaRPr>
          </a:p>
          <a:p>
            <a:pPr>
              <a:buNone/>
            </a:pPr>
            <a:r>
              <a:rPr lang="en-US" sz="3400" dirty="0" smtClean="0">
                <a:latin typeface="Arial Black" pitchFamily="34" charset="0"/>
              </a:rPr>
              <a:t>    Project Linus Of Rockingham County NC</a:t>
            </a:r>
          </a:p>
          <a:p>
            <a:pPr>
              <a:buNone/>
            </a:pPr>
            <a:r>
              <a:rPr lang="en-US" sz="3400" dirty="0" smtClean="0">
                <a:latin typeface="Arial Black" pitchFamily="34" charset="0"/>
              </a:rPr>
              <a:t>    (www.orgsites.com/nc/rockcolinus/)</a:t>
            </a:r>
          </a:p>
          <a:p>
            <a:pPr>
              <a:buNone/>
            </a:pPr>
            <a:endParaRPr lang="en-US" sz="3400" dirty="0" smtClean="0">
              <a:latin typeface="Arial Black" pitchFamily="34" charset="0"/>
            </a:endParaRPr>
          </a:p>
          <a:p>
            <a:r>
              <a:rPr lang="en-US" sz="3400" dirty="0" smtClean="0">
                <a:latin typeface="Arial Black" pitchFamily="34" charset="0"/>
              </a:rPr>
              <a:t>Press Release</a:t>
            </a:r>
          </a:p>
          <a:p>
            <a:pPr>
              <a:buNone/>
            </a:pPr>
            <a:endParaRPr lang="en-US" sz="3400" dirty="0" smtClean="0">
              <a:latin typeface="Arial Black" pitchFamily="34" charset="0"/>
            </a:endParaRPr>
          </a:p>
          <a:p>
            <a:pPr>
              <a:buNone/>
            </a:pPr>
            <a:r>
              <a:rPr lang="en-US" sz="3400" dirty="0" smtClean="0">
                <a:latin typeface="Arial Black" pitchFamily="34" charset="0"/>
              </a:rPr>
              <a:t>     Kohlberg’s Theory of Moral Reasoning; Encyclopedia of Childhood and Adolescence by Dianne K. Daeg de Mott</a:t>
            </a:r>
          </a:p>
          <a:p>
            <a:pPr>
              <a:buNone/>
            </a:pPr>
            <a:r>
              <a:rPr lang="en-US" sz="3400" dirty="0" smtClean="0">
                <a:latin typeface="Arial Black" pitchFamily="34" charset="0"/>
              </a:rPr>
              <a:t>     (http://findarticles.com/p/articles/mi_g2603/is_0003/ai_2602000337)</a:t>
            </a:r>
          </a:p>
          <a:p>
            <a:pPr>
              <a:buNone/>
            </a:pPr>
            <a:r>
              <a:rPr lang="en-US" sz="3400" dirty="0" smtClean="0">
                <a:latin typeface="Arial Black" pitchFamily="34" charset="0"/>
              </a:rPr>
              <a:t>      </a:t>
            </a:r>
          </a:p>
          <a:p>
            <a:pPr>
              <a:buNone/>
            </a:pPr>
            <a:r>
              <a:rPr lang="en-US" sz="3400" dirty="0" smtClean="0">
                <a:latin typeface="Arial Black" pitchFamily="34" charset="0"/>
              </a:rPr>
              <a:t>     Who is Lawrence Kohlberg?</a:t>
            </a:r>
          </a:p>
          <a:p>
            <a:pPr>
              <a:buNone/>
            </a:pPr>
            <a:r>
              <a:rPr lang="en-US" sz="3400" dirty="0" smtClean="0">
                <a:latin typeface="Arial Black" pitchFamily="34" charset="0"/>
              </a:rPr>
              <a:t>     (</a:t>
            </a:r>
            <a:r>
              <a:rPr lang="en-US" sz="3400" dirty="0" smtClean="0">
                <a:latin typeface="Arial Black" pitchFamily="34" charset="0"/>
                <a:hlinkClick r:id="rId4"/>
              </a:rPr>
              <a:t>http://www.wisegeek.com/who-is-lawrence-kohlberg.htm</a:t>
            </a:r>
            <a:r>
              <a:rPr lang="en-US" sz="3400" dirty="0" smtClean="0">
                <a:latin typeface="Arial Black" pitchFamily="34" charset="0"/>
              </a:rPr>
              <a:t>)</a:t>
            </a:r>
          </a:p>
          <a:p>
            <a:pPr>
              <a:buNone/>
            </a:pPr>
            <a:endParaRPr lang="en-US" sz="3400" dirty="0" smtClean="0">
              <a:latin typeface="Arial Black" pitchFamily="34" charset="0"/>
            </a:endParaRPr>
          </a:p>
          <a:p>
            <a:pPr>
              <a:buNone/>
            </a:pPr>
            <a:r>
              <a:rPr lang="en-US" sz="3400" dirty="0" smtClean="0">
                <a:latin typeface="Arial Black" pitchFamily="34" charset="0"/>
              </a:rPr>
              <a:t>     BookRags Biography: Lawrence Kohlberg</a:t>
            </a:r>
          </a:p>
          <a:p>
            <a:pPr>
              <a:buNone/>
            </a:pPr>
            <a:r>
              <a:rPr lang="en-US" sz="3400" dirty="0" smtClean="0">
                <a:latin typeface="Arial Black" pitchFamily="34" charset="0"/>
              </a:rPr>
              <a:t>     (</a:t>
            </a:r>
            <a:r>
              <a:rPr lang="en-US" sz="3400" dirty="0" smtClean="0">
                <a:latin typeface="Arial Black" pitchFamily="34" charset="0"/>
                <a:hlinkClick r:id="rId5"/>
              </a:rPr>
              <a:t>http://ww.bookrags.com/biography/lawrence-kohlberg-soc/</a:t>
            </a:r>
            <a:r>
              <a:rPr lang="en-US" sz="3400" dirty="0" smtClean="0">
                <a:latin typeface="Arial Black" pitchFamily="34" charset="0"/>
              </a:rPr>
              <a:t>)</a:t>
            </a:r>
          </a:p>
          <a:p>
            <a:endParaRPr lang="en-US" sz="3400" dirty="0" smtClean="0">
              <a:latin typeface="Arial Black" pitchFamily="34" charset="0"/>
            </a:endParaRPr>
          </a:p>
          <a:p>
            <a:r>
              <a:rPr lang="en-US" sz="3400" dirty="0" smtClean="0">
                <a:latin typeface="Arial Black" pitchFamily="34" charset="0"/>
              </a:rPr>
              <a:t>Press Release</a:t>
            </a:r>
          </a:p>
          <a:p>
            <a:pPr>
              <a:buNone/>
            </a:pPr>
            <a:endParaRPr lang="en-US" sz="3400" dirty="0" smtClean="0">
              <a:latin typeface="Arial Black" pitchFamily="34" charset="0"/>
            </a:endParaRPr>
          </a:p>
          <a:p>
            <a:pPr>
              <a:buNone/>
            </a:pPr>
            <a:r>
              <a:rPr lang="en-US" sz="3400" dirty="0" smtClean="0">
                <a:latin typeface="Arial Black" pitchFamily="34" charset="0"/>
              </a:rPr>
              <a:t>      Project Linus National Headquarters</a:t>
            </a:r>
          </a:p>
          <a:p>
            <a:pPr>
              <a:buNone/>
            </a:pPr>
            <a:r>
              <a:rPr lang="en-US" sz="3400" dirty="0" smtClean="0">
                <a:latin typeface="Arial Black" pitchFamily="34" charset="0"/>
              </a:rPr>
              <a:t>      (</a:t>
            </a:r>
            <a:r>
              <a:rPr lang="en-US" sz="3400" dirty="0" smtClean="0">
                <a:latin typeface="Arial Black" pitchFamily="34" charset="0"/>
                <a:hlinkClick r:id="rId2"/>
              </a:rPr>
              <a:t>www.projectlinus.org/about.html</a:t>
            </a:r>
            <a:r>
              <a:rPr lang="en-US" sz="3400" dirty="0" smtClean="0">
                <a:latin typeface="Arial Black" pitchFamily="34" charset="0"/>
              </a:rPr>
              <a:t>)</a:t>
            </a:r>
          </a:p>
          <a:p>
            <a:pPr>
              <a:buNone/>
            </a:pPr>
            <a:r>
              <a:rPr lang="en-US" sz="3400" dirty="0" smtClean="0">
                <a:latin typeface="Arial Black" pitchFamily="34" charset="0"/>
              </a:rPr>
              <a:t>      </a:t>
            </a:r>
          </a:p>
          <a:p>
            <a:pPr>
              <a:buNone/>
            </a:pPr>
            <a:r>
              <a:rPr lang="en-US" sz="3400" dirty="0" smtClean="0">
                <a:latin typeface="Arial Black" pitchFamily="34" charset="0"/>
              </a:rPr>
              <a:t>    Project Linus, Charlotte, NC</a:t>
            </a:r>
          </a:p>
          <a:p>
            <a:pPr>
              <a:buNone/>
            </a:pPr>
            <a:r>
              <a:rPr lang="en-US" sz="3400" dirty="0" smtClean="0">
                <a:latin typeface="Arial Black" pitchFamily="34" charset="0"/>
              </a:rPr>
              <a:t>    (</a:t>
            </a:r>
            <a:r>
              <a:rPr lang="en-US" sz="3400" dirty="0" smtClean="0">
                <a:latin typeface="Arial Black" pitchFamily="34" charset="0"/>
                <a:hlinkClick r:id="rId3"/>
              </a:rPr>
              <a:t>www.projectlinuscharlottenc.org/</a:t>
            </a:r>
            <a:r>
              <a:rPr lang="en-US" sz="3400" dirty="0" smtClean="0">
                <a:latin typeface="Arial Black" pitchFamily="34" charset="0"/>
              </a:rPr>
              <a:t>)</a:t>
            </a:r>
          </a:p>
          <a:p>
            <a:pPr>
              <a:buNone/>
            </a:pPr>
            <a:endParaRPr lang="en-US" sz="3400" dirty="0" smtClean="0">
              <a:latin typeface="Arial Black" pitchFamily="34" charset="0"/>
            </a:endParaRPr>
          </a:p>
          <a:p>
            <a:pPr>
              <a:buNone/>
            </a:pPr>
            <a:r>
              <a:rPr lang="en-US" sz="3400" dirty="0" smtClean="0">
                <a:latin typeface="Arial Black" pitchFamily="34" charset="0"/>
              </a:rPr>
              <a:t>    Project Linus Of Rockingham County NC</a:t>
            </a:r>
          </a:p>
          <a:p>
            <a:pPr>
              <a:buNone/>
            </a:pPr>
            <a:r>
              <a:rPr lang="en-US" sz="3400" dirty="0" smtClean="0">
                <a:latin typeface="Arial Black" pitchFamily="34" charset="0"/>
              </a:rPr>
              <a:t>    (</a:t>
            </a:r>
            <a:r>
              <a:rPr lang="en-US" sz="3400" dirty="0" smtClean="0">
                <a:latin typeface="Arial Black" pitchFamily="34" charset="0"/>
                <a:hlinkClick r:id="rId6"/>
              </a:rPr>
              <a:t>www.orgsites.com/nc/rockcolinus</a:t>
            </a:r>
            <a:r>
              <a:rPr lang="en-US" sz="3400" dirty="0" smtClean="0">
                <a:latin typeface="Arial Black" pitchFamily="34" charset="0"/>
                <a:hlinkClick r:id="rId6"/>
              </a:rPr>
              <a:t>/</a:t>
            </a:r>
            <a:r>
              <a:rPr lang="en-US" sz="3400" dirty="0" smtClean="0">
                <a:latin typeface="Arial Black" pitchFamily="34" charset="0"/>
              </a:rPr>
              <a:t>)</a:t>
            </a:r>
          </a:p>
          <a:p>
            <a:r>
              <a:rPr lang="en-US" sz="3400" dirty="0" smtClean="0">
                <a:latin typeface="Arial Black" pitchFamily="34" charset="0"/>
              </a:rPr>
              <a:t>Screenplay</a:t>
            </a:r>
          </a:p>
          <a:p>
            <a:pPr>
              <a:buNone/>
            </a:pPr>
            <a:r>
              <a:rPr lang="en-US" sz="3400" dirty="0" smtClean="0">
                <a:latin typeface="Arial Black" pitchFamily="34" charset="0"/>
              </a:rPr>
              <a:t> </a:t>
            </a:r>
            <a:r>
              <a:rPr lang="en-US" sz="3400" dirty="0" smtClean="0">
                <a:latin typeface="Arial Black" pitchFamily="34" charset="0"/>
              </a:rPr>
              <a:t> </a:t>
            </a:r>
            <a:r>
              <a:rPr lang="en-US" sz="3400" dirty="0" smtClean="0">
                <a:latin typeface="Arial Black" pitchFamily="34" charset="0"/>
              </a:rPr>
              <a:t>    </a:t>
            </a:r>
          </a:p>
          <a:p>
            <a:pPr>
              <a:buNone/>
            </a:pPr>
            <a:r>
              <a:rPr lang="en-US" sz="3400" dirty="0" smtClean="0">
                <a:latin typeface="Arial Black" pitchFamily="34" charset="0"/>
              </a:rPr>
              <a:t> </a:t>
            </a:r>
            <a:r>
              <a:rPr lang="en-US" sz="3400" dirty="0" smtClean="0">
                <a:latin typeface="Arial Black" pitchFamily="34" charset="0"/>
              </a:rPr>
              <a:t>        Ms.McFadden 2/3/09</a:t>
            </a:r>
          </a:p>
          <a:p>
            <a:pPr>
              <a:buNone/>
            </a:pPr>
            <a:r>
              <a:rPr lang="en-US" sz="3400" dirty="0" smtClean="0">
                <a:latin typeface="Arial Black" pitchFamily="34" charset="0"/>
              </a:rPr>
              <a:t> </a:t>
            </a:r>
            <a:r>
              <a:rPr lang="en-US" sz="3400" dirty="0" smtClean="0">
                <a:latin typeface="Arial Black" pitchFamily="34" charset="0"/>
              </a:rPr>
              <a:t>        Evans 2/3/09</a:t>
            </a:r>
          </a:p>
          <a:p>
            <a:pPr>
              <a:buNone/>
            </a:pPr>
            <a:r>
              <a:rPr lang="en-US" sz="3400" dirty="0" smtClean="0">
                <a:latin typeface="Arial Black" pitchFamily="34" charset="0"/>
              </a:rPr>
              <a:t> </a:t>
            </a:r>
            <a:r>
              <a:rPr lang="en-US" sz="3400" dirty="0" smtClean="0">
                <a:latin typeface="Arial Black" pitchFamily="34" charset="0"/>
              </a:rPr>
              <a:t>        Ms.McFadden 2/4/09</a:t>
            </a:r>
          </a:p>
          <a:p>
            <a:pPr>
              <a:buNone/>
            </a:pPr>
            <a:r>
              <a:rPr lang="en-US" sz="1800" dirty="0" smtClean="0">
                <a:latin typeface="Arial Black" pitchFamily="34" charset="0"/>
              </a:rPr>
              <a:t> </a:t>
            </a:r>
            <a:r>
              <a:rPr lang="en-US" sz="1800" dirty="0" smtClean="0">
                <a:latin typeface="Arial Black" pitchFamily="34" charset="0"/>
              </a:rPr>
              <a:t>     </a:t>
            </a:r>
            <a:endParaRPr lang="en-US" sz="1800" dirty="0" smtClean="0">
              <a:latin typeface="Arial Black" pitchFamily="34" charset="0"/>
            </a:endParaRPr>
          </a:p>
          <a:p>
            <a:pPr>
              <a:buNone/>
            </a:pPr>
            <a:endParaRPr lang="en-US" sz="1800" dirty="0" smtClean="0">
              <a:latin typeface="Arial Black" pitchFamily="34" charset="0"/>
            </a:endParaRPr>
          </a:p>
          <a:p>
            <a:endParaRPr lang="en-US" sz="1800" dirty="0" smtClean="0">
              <a:latin typeface="Arial Black" pitchFamily="34" charset="0"/>
            </a:endParaRPr>
          </a:p>
          <a:p>
            <a:pPr>
              <a:buNone/>
            </a:pPr>
            <a:r>
              <a:rPr lang="en-US" sz="1800" dirty="0" smtClean="0">
                <a:latin typeface="Arial Black" pitchFamily="34" charset="0"/>
              </a:rPr>
              <a:t>      </a:t>
            </a:r>
          </a:p>
          <a:p>
            <a:pPr>
              <a:buNone/>
            </a:pPr>
            <a:endParaRPr lang="en-US" sz="1800" dirty="0" smtClean="0">
              <a:latin typeface="Arial Black" pitchFamily="34" charset="0"/>
            </a:endParaRPr>
          </a:p>
          <a:p>
            <a:pPr>
              <a:buNone/>
            </a:pPr>
            <a:endParaRPr lang="en-US" sz="1800" dirty="0" smtClean="0">
              <a:latin typeface="Arial Black" pitchFamily="34" charset="0"/>
            </a:endParaRPr>
          </a:p>
          <a:p>
            <a:pPr>
              <a:buNone/>
            </a:pPr>
            <a:r>
              <a:rPr lang="en-US" sz="1800" dirty="0" smtClean="0">
                <a:latin typeface="Arial Black" pitchFamily="34" charset="0"/>
              </a:rPr>
              <a:t>     </a:t>
            </a:r>
          </a:p>
          <a:p>
            <a:pPr>
              <a:buNone/>
            </a:pPr>
            <a:endParaRPr lang="en-US" sz="1800" dirty="0" smtClean="0">
              <a:latin typeface="Arial Black" pitchFamily="34" charset="0"/>
            </a:endParaRPr>
          </a:p>
          <a:p>
            <a:pPr>
              <a:buNone/>
            </a:pPr>
            <a:endParaRPr lang="en-US" sz="1400" dirty="0" smtClean="0">
              <a:latin typeface="Arial Black" pitchFamily="34" charset="0"/>
            </a:endParaRP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a:t>
            </a:r>
            <a:endParaRPr lang="en-US" dirty="0"/>
          </a:p>
        </p:txBody>
      </p:sp>
      <p:pic>
        <p:nvPicPr>
          <p:cNvPr id="4" name="Content Placeholder 3" descr="HPIM1348.JPG"/>
          <p:cNvPicPr>
            <a:picLocks noGrp="1" noChangeAspect="1"/>
          </p:cNvPicPr>
          <p:nvPr>
            <p:ph idx="1"/>
          </p:nvPr>
        </p:nvPicPr>
        <p:blipFill>
          <a:blip r:embed="rId2" cstate="print"/>
          <a:stretch>
            <a:fillRect/>
          </a:stretch>
        </p:blipFill>
        <p:spPr>
          <a:xfrm>
            <a:off x="2843756" y="1774825"/>
            <a:ext cx="3456487" cy="4625975"/>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2">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791</TotalTime>
  <Words>374</Words>
  <Application>Microsoft Office PowerPoint</Application>
  <PresentationFormat>On-screen Show (4:3)</PresentationFormat>
  <Paragraphs>127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Module</vt:lpstr>
      <vt:lpstr>Linus Project Scrapbook</vt:lpstr>
      <vt:lpstr>Report</vt:lpstr>
      <vt:lpstr>Lawrence Kolhberg</vt:lpstr>
      <vt:lpstr>Screenplay</vt:lpstr>
      <vt:lpstr>Press Release</vt:lpstr>
      <vt:lpstr>Mini-Biography</vt:lpstr>
      <vt:lpstr>Bibliography</vt:lpstr>
      <vt:lpstr>Picture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Linus Project Scrapbook</dc:title>
  <dc:creator> </dc:creator>
  <cp:lastModifiedBy> </cp:lastModifiedBy>
  <cp:revision>34</cp:revision>
  <dcterms:created xsi:type="dcterms:W3CDTF">2009-02-05T03:24:36Z</dcterms:created>
  <dcterms:modified xsi:type="dcterms:W3CDTF">2009-02-15T16:27:21Z</dcterms:modified>
</cp:coreProperties>
</file>